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61"/>
  </p:notesMasterIdLst>
  <p:sldIdLst>
    <p:sldId id="256" r:id="rId3"/>
    <p:sldId id="258" r:id="rId4"/>
    <p:sldId id="257" r:id="rId5"/>
    <p:sldId id="306" r:id="rId6"/>
    <p:sldId id="259" r:id="rId7"/>
    <p:sldId id="307" r:id="rId8"/>
    <p:sldId id="308" r:id="rId9"/>
    <p:sldId id="304" r:id="rId10"/>
    <p:sldId id="309" r:id="rId11"/>
    <p:sldId id="312" r:id="rId12"/>
    <p:sldId id="310" r:id="rId13"/>
    <p:sldId id="313" r:id="rId14"/>
    <p:sldId id="311" r:id="rId15"/>
    <p:sldId id="314"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06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9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01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14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65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2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4.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18C42-70C0-2766-5CC2-67F76008F62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B08E9C2-17C5-F9B5-9F15-9F674269E1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343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Determine which of the top five countries have the most damage in terms of total deaths between 2001 and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53300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D807-5BD1-FEBC-5584-4494009FAB5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70BA480-9000-D7F8-0AA0-BB510C1736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900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Determine which flood subtype is the primary cause of overall damage in the top five countries.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72047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E8FD-F54A-DA59-50DD-B2999B1CE62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3BCE715-A6D9-A2F6-9206-C211F1BE24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1205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TOPICS</a:t>
            </a:r>
          </a:p>
        </p:txBody>
      </p:sp>
      <p:sp>
        <p:nvSpPr>
          <p:cNvPr id="3112" name="Google Shape;3112;p35"/>
          <p:cNvSpPr txBox="1">
            <a:spLocks noGrp="1"/>
          </p:cNvSpPr>
          <p:nvPr>
            <p:ph type="subTitle" idx="1"/>
          </p:nvPr>
        </p:nvSpPr>
        <p:spPr>
          <a:xfrm>
            <a:off x="1923800" y="14378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Sustainable Development Goals</a:t>
            </a:r>
          </a:p>
        </p:txBody>
      </p:sp>
      <p:sp>
        <p:nvSpPr>
          <p:cNvPr id="3114" name="Google Shape;3114;p35"/>
          <p:cNvSpPr txBox="1">
            <a:spLocks noGrp="1"/>
          </p:cNvSpPr>
          <p:nvPr>
            <p:ph type="title"/>
          </p:nvPr>
        </p:nvSpPr>
        <p:spPr>
          <a:xfrm>
            <a:off x="1923800"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01</a:t>
            </a:r>
          </a:p>
        </p:txBody>
      </p:sp>
      <p:sp>
        <p:nvSpPr>
          <p:cNvPr id="3115" name="Google Shape;3115;p35"/>
          <p:cNvSpPr txBox="1">
            <a:spLocks noGrp="1"/>
          </p:cNvSpPr>
          <p:nvPr>
            <p:ph type="subTitle" idx="3"/>
          </p:nvPr>
        </p:nvSpPr>
        <p:spPr>
          <a:xfrm>
            <a:off x="1923800" y="29343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Statement of The Problem</a:t>
            </a:r>
            <a:endParaRPr dirty="0"/>
          </a:p>
        </p:txBody>
      </p:sp>
      <p:sp>
        <p:nvSpPr>
          <p:cNvPr id="3117" name="Google Shape;3117;p35"/>
          <p:cNvSpPr txBox="1">
            <a:spLocks noGrp="1"/>
          </p:cNvSpPr>
          <p:nvPr>
            <p:ph type="title" idx="5"/>
          </p:nvPr>
        </p:nvSpPr>
        <p:spPr>
          <a:xfrm>
            <a:off x="1923800" y="2516703"/>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03</a:t>
            </a:r>
            <a:endParaRPr u="sng" dirty="0"/>
          </a:p>
        </p:txBody>
      </p:sp>
      <p:sp>
        <p:nvSpPr>
          <p:cNvPr id="3118" name="Google Shape;3118;p35"/>
          <p:cNvSpPr txBox="1">
            <a:spLocks noGrp="1"/>
          </p:cNvSpPr>
          <p:nvPr>
            <p:ph type="subTitle" idx="6"/>
          </p:nvPr>
        </p:nvSpPr>
        <p:spPr>
          <a:xfrm>
            <a:off x="4740100" y="1425782"/>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120" name="Google Shape;3120;p35"/>
          <p:cNvSpPr txBox="1">
            <a:spLocks noGrp="1"/>
          </p:cNvSpPr>
          <p:nvPr>
            <p:ph type="title" idx="8"/>
          </p:nvPr>
        </p:nvSpPr>
        <p:spPr>
          <a:xfrm>
            <a:off x="4821226"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02</a:t>
            </a:r>
            <a:endParaRPr u="sng" dirty="0"/>
          </a:p>
        </p:txBody>
      </p:sp>
      <p:sp>
        <p:nvSpPr>
          <p:cNvPr id="3121" name="Google Shape;3121;p35"/>
          <p:cNvSpPr txBox="1">
            <a:spLocks noGrp="1"/>
          </p:cNvSpPr>
          <p:nvPr>
            <p:ph type="subTitle" idx="9"/>
          </p:nvPr>
        </p:nvSpPr>
        <p:spPr>
          <a:xfrm>
            <a:off x="4740100" y="2965503"/>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of the Study</a:t>
            </a:r>
            <a:endParaRPr dirty="0"/>
          </a:p>
        </p:txBody>
      </p:sp>
      <p:sp>
        <p:nvSpPr>
          <p:cNvPr id="3123" name="Google Shape;3123;p35"/>
          <p:cNvSpPr txBox="1">
            <a:spLocks noGrp="1"/>
          </p:cNvSpPr>
          <p:nvPr>
            <p:ph type="title" idx="14"/>
          </p:nvPr>
        </p:nvSpPr>
        <p:spPr>
          <a:xfrm>
            <a:off x="4740100" y="2586981"/>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04</a:t>
            </a:r>
            <a:endParaRPr u="sng" dirty="0"/>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59D048-3729-AC98-EA4D-D0E2988B5A2B}"/>
              </a:ext>
            </a:extLst>
          </p:cNvPr>
          <p:cNvSpPr txBox="1"/>
          <p:nvPr/>
        </p:nvSpPr>
        <p:spPr>
          <a:xfrm>
            <a:off x="4082717" y="3426090"/>
            <a:ext cx="978565" cy="477054"/>
          </a:xfrm>
          <a:prstGeom prst="rect">
            <a:avLst/>
          </a:prstGeom>
          <a:noFill/>
        </p:spPr>
        <p:txBody>
          <a:bodyPr wrap="square" rtlCol="0">
            <a:spAutoFit/>
          </a:bodyPr>
          <a:lstStyle/>
          <a:p>
            <a:pPr algn="just"/>
            <a:r>
              <a:rPr lang="en-US" sz="2500" u="sng" dirty="0">
                <a:solidFill>
                  <a:schemeClr val="tx1"/>
                </a:solidFill>
                <a:latin typeface="Montserrat Black" panose="00000A00000000000000" pitchFamily="2" charset="0"/>
              </a:rPr>
              <a:t>05</a:t>
            </a:r>
          </a:p>
        </p:txBody>
      </p:sp>
      <p:sp>
        <p:nvSpPr>
          <p:cNvPr id="3" name="TextBox 2">
            <a:extLst>
              <a:ext uri="{FF2B5EF4-FFF2-40B4-BE49-F238E27FC236}">
                <a16:creationId xmlns:a16="http://schemas.microsoft.com/office/drawing/2014/main" id="{2CB29E7E-5664-C46F-8EE1-5A3F33027B01}"/>
              </a:ext>
            </a:extLst>
          </p:cNvPr>
          <p:cNvSpPr txBox="1"/>
          <p:nvPr/>
        </p:nvSpPr>
        <p:spPr>
          <a:xfrm>
            <a:off x="3337526" y="3957425"/>
            <a:ext cx="2468946" cy="338554"/>
          </a:xfrm>
          <a:prstGeom prst="rect">
            <a:avLst/>
          </a:prstGeom>
          <a:noFill/>
        </p:spPr>
        <p:txBody>
          <a:bodyPr wrap="none" rtlCol="0">
            <a:spAutoFit/>
          </a:bodyPr>
          <a:lstStyle/>
          <a:p>
            <a:r>
              <a:rPr lang="en-US" sz="1600" dirty="0">
                <a:solidFill>
                  <a:schemeClr val="tx1"/>
                </a:solidFill>
                <a:latin typeface="Montserrat Black" panose="00000A00000000000000" pitchFamily="2" charset="0"/>
              </a:rPr>
              <a:t>Sources of Datasets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6714200" cy="2498025"/>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80,000,000</a:t>
            </a:r>
            <a:endParaRPr dirty="0"/>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latin typeface="Montserrat Black" panose="00000A00000000000000" pitchFamily="2" charset="0"/>
              </a:rPr>
              <a:t>$ 3,566,003</a:t>
            </a:r>
            <a:endParaRPr sz="9600" dirty="0">
              <a:latin typeface="Montserrat Black" panose="00000A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Sustainable Development Goals</a:t>
            </a:r>
            <a:endParaRPr b="0" dirty="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4852013" y="3016454"/>
            <a:ext cx="218339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13: Climate Action</a:t>
            </a:r>
            <a:endParaRPr sz="1800" dirty="0">
              <a:solidFill>
                <a:schemeClr val="tx1"/>
              </a:solidFill>
            </a:endParaRPr>
          </a:p>
        </p:txBody>
      </p:sp>
      <p:sp>
        <p:nvSpPr>
          <p:cNvPr id="3257" name="Google Shape;3257;p42"/>
          <p:cNvSpPr txBox="1">
            <a:spLocks noGrp="1"/>
          </p:cNvSpPr>
          <p:nvPr>
            <p:ph type="subTitle" idx="2"/>
          </p:nvPr>
        </p:nvSpPr>
        <p:spPr>
          <a:xfrm>
            <a:off x="4690822" y="3833562"/>
            <a:ext cx="2683372" cy="902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goal strives to take urgent action to combat climate change and its impacts.</a:t>
            </a:r>
            <a:endParaRPr dirty="0">
              <a:solidFill>
                <a:schemeClr val="tx1"/>
              </a:solidFill>
            </a:endParaRPr>
          </a:p>
        </p:txBody>
      </p:sp>
      <p:sp>
        <p:nvSpPr>
          <p:cNvPr id="3260" name="Google Shape;3260;p42"/>
          <p:cNvSpPr txBox="1">
            <a:spLocks noGrp="1"/>
          </p:cNvSpPr>
          <p:nvPr>
            <p:ph type="subTitle" idx="5"/>
          </p:nvPr>
        </p:nvSpPr>
        <p:spPr>
          <a:xfrm>
            <a:off x="1290930" y="3016454"/>
            <a:ext cx="291908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11: Sustainable Cities and Communities</a:t>
            </a:r>
            <a:endParaRPr sz="1800" dirty="0">
              <a:solidFill>
                <a:schemeClr val="tx1"/>
              </a:solidFill>
            </a:endParaRPr>
          </a:p>
        </p:txBody>
      </p:sp>
      <p:sp>
        <p:nvSpPr>
          <p:cNvPr id="3261" name="Google Shape;3261;p42"/>
          <p:cNvSpPr txBox="1">
            <a:spLocks noGrp="1"/>
          </p:cNvSpPr>
          <p:nvPr>
            <p:ph type="subTitle" idx="6"/>
          </p:nvPr>
        </p:nvSpPr>
        <p:spPr>
          <a:xfrm>
            <a:off x="1408917" y="3770075"/>
            <a:ext cx="2551244"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SDG aims to make cities and human settlements inclusive, safe, resilient and sustainable.</a:t>
            </a:r>
            <a:endParaRPr dirty="0">
              <a:solidFill>
                <a:schemeClr val="tx1"/>
              </a:solidFill>
            </a:endParaRPr>
          </a:p>
        </p:txBody>
      </p:sp>
      <p:sp>
        <p:nvSpPr>
          <p:cNvPr id="3262" name="Google Shape;3262;p42"/>
          <p:cNvSpPr/>
          <p:nvPr/>
        </p:nvSpPr>
        <p:spPr>
          <a:xfrm>
            <a:off x="2181288"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5448225"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AC6BD09-4AD8-6A6F-2A32-59EA98D4FC98}"/>
              </a:ext>
            </a:extLst>
          </p:cNvPr>
          <p:cNvPicPr>
            <a:picLocks noChangeAspect="1"/>
          </p:cNvPicPr>
          <p:nvPr/>
        </p:nvPicPr>
        <p:blipFill>
          <a:blip r:embed="rId3"/>
          <a:stretch>
            <a:fillRect/>
          </a:stretch>
        </p:blipFill>
        <p:spPr>
          <a:xfrm>
            <a:off x="1917171" y="1194262"/>
            <a:ext cx="1721918" cy="1708396"/>
          </a:xfrm>
          <a:prstGeom prst="rect">
            <a:avLst/>
          </a:prstGeom>
        </p:spPr>
      </p:pic>
      <p:pic>
        <p:nvPicPr>
          <p:cNvPr id="7" name="Picture 6">
            <a:extLst>
              <a:ext uri="{FF2B5EF4-FFF2-40B4-BE49-F238E27FC236}">
                <a16:creationId xmlns:a16="http://schemas.microsoft.com/office/drawing/2014/main" id="{D1F8786B-7720-3550-836C-8E7CC9C8FD3C}"/>
              </a:ext>
            </a:extLst>
          </p:cNvPr>
          <p:cNvPicPr>
            <a:picLocks noChangeAspect="1"/>
          </p:cNvPicPr>
          <p:nvPr/>
        </p:nvPicPr>
        <p:blipFill>
          <a:blip r:embed="rId4"/>
          <a:stretch>
            <a:fillRect/>
          </a:stretch>
        </p:blipFill>
        <p:spPr>
          <a:xfrm>
            <a:off x="5009330" y="1194262"/>
            <a:ext cx="1702866" cy="1711734"/>
          </a:xfrm>
          <a:prstGeom prst="rect">
            <a:avLst/>
          </a:prstGeom>
        </p:spPr>
      </p:pic>
    </p:spTree>
    <p:extLst>
      <p:ext uri="{BB962C8B-B14F-4D97-AF65-F5344CB8AC3E}">
        <p14:creationId xmlns:p14="http://schemas.microsoft.com/office/powerpoint/2010/main" val="1503568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b="1" i="0" dirty="0">
                <a:solidFill>
                  <a:schemeClr val="tx1"/>
                </a:solidFill>
                <a:effectLst/>
                <a:latin typeface="-apple-system"/>
              </a:rPr>
              <a:t>Southeast Asia is highly susceptible to frequent and severe environmental disasters. The recent floods in Southeast Asia have been caused by a variety of events, including typhoons, severe rainfall, and tropical storms . </a:t>
            </a:r>
            <a:endParaRPr sz="2800" dirty="0">
              <a:solidFill>
                <a:schemeClr val="tx1"/>
              </a:solidFill>
            </a:endParaRPr>
          </a:p>
        </p:txBody>
      </p:sp>
      <p:sp>
        <p:nvSpPr>
          <p:cNvPr id="3130" name="Google Shape;3130;p36"/>
          <p:cNvSpPr txBox="1">
            <a:spLocks noGrp="1"/>
          </p:cNvSpPr>
          <p:nvPr>
            <p:ph type="title"/>
          </p:nvPr>
        </p:nvSpPr>
        <p:spPr>
          <a:xfrm>
            <a:off x="661250" y="586206"/>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Introduction</a:t>
            </a:r>
            <a:endParaRPr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The main issue that this study pertains is the flood damage to property and how it differs in countries of the SEA and how will they be able to reduce flood damage.</a:t>
            </a:r>
            <a:endParaRPr sz="2800"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Statement of the Problem</a:t>
            </a:r>
            <a:endParaRPr dirty="0"/>
          </a:p>
        </p:txBody>
      </p:sp>
    </p:spTree>
    <p:extLst>
      <p:ext uri="{BB962C8B-B14F-4D97-AF65-F5344CB8AC3E}">
        <p14:creationId xmlns:p14="http://schemas.microsoft.com/office/powerpoint/2010/main" val="8190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1.From 2001 to 2020, determine the top 5 countries in Southeast Asia in terms of the most damaged country based on overall damage down to the least damaged country.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47984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Obtain information with relation to the data about the countries of Southeast Asia, which will be ranked from worst to best in terms of overall property damage.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464146723"/>
      </p:ext>
    </p:extLst>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1593</Words>
  <Application>Microsoft Office PowerPoint</Application>
  <PresentationFormat>On-screen Show (16:9)</PresentationFormat>
  <Paragraphs>269</Paragraphs>
  <Slides>58</Slides>
  <Notes>55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58</vt:i4>
      </vt:variant>
    </vt:vector>
  </HeadingPairs>
  <TitlesOfParts>
    <vt:vector size="76" baseType="lpstr">
      <vt:lpstr>Amatic SC</vt:lpstr>
      <vt:lpstr>-apple-system</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Times New Roman</vt:lpstr>
      <vt:lpstr>Water Thesis by Slidesgo</vt:lpstr>
      <vt:lpstr>Slidesgo Final Pages</vt:lpstr>
      <vt:lpstr>DATA BASED OUTLOOK TO REDUCE FLOOD DAMAGE TO PROPERTY</vt:lpstr>
      <vt:lpstr>   TOPICS</vt:lpstr>
      <vt:lpstr>PowerPoint Presentation</vt:lpstr>
      <vt:lpstr>Sustainable Development Goals</vt:lpstr>
      <vt:lpstr>Introduction</vt:lpstr>
      <vt:lpstr>Statement of the Problem</vt:lpstr>
      <vt:lpstr>Objectives of the Study</vt:lpstr>
      <vt:lpstr>PowerPoint Presentation</vt:lpstr>
      <vt:lpstr>Objectives of the Study</vt:lpstr>
      <vt:lpstr>PowerPoint Presentation</vt:lpstr>
      <vt:lpstr>Objectives of the Study</vt:lpstr>
      <vt:lpstr>PowerPoint Presentation</vt:lpstr>
      <vt:lpstr>Objectives of the Study</vt:lpstr>
      <vt:lpstr>PowerPoint Presentation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17</cp:revision>
  <dcterms:modified xsi:type="dcterms:W3CDTF">2022-06-07T14:38:11Z</dcterms:modified>
</cp:coreProperties>
</file>